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56" r:id="rId2"/>
    <p:sldId id="269" r:id="rId3"/>
    <p:sldId id="268" r:id="rId4"/>
    <p:sldId id="257" r:id="rId5"/>
    <p:sldId id="258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4" r:id="rId18"/>
    <p:sldId id="267" r:id="rId19"/>
    <p:sldId id="272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104" d="100"/>
          <a:sy n="104" d="100"/>
        </p:scale>
        <p:origin x="-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0216-4529-4C5F-A307-EEDEF956CDC1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87A3-FCB6-4A39-ACFA-4D38CE135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2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-5chel.ru/" TargetMode="External"/><Relationship Id="rId2" Type="http://schemas.openxmlformats.org/officeDocument/2006/relationships/hyperlink" Target="http://www.flgr.ru/files/publications/multi/2506/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3984079" cy="29196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Организация и проведение соревнований по лыжным гонкам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На линии старта и финиша устанавливают стойки с плакатами «СТАРТ» и «ФИНИШ». </a:t>
            </a:r>
            <a:r>
              <a:rPr lang="ru-RU" sz="1800" dirty="0" smtClean="0"/>
              <a:t>Расположение </a:t>
            </a:r>
            <a:r>
              <a:rPr lang="ru-RU" sz="1800" dirty="0"/>
              <a:t>мест старта и финиша внутри городка зависит от формы и направления дистанций, необходимости перехода участников с одного круга на другой.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Подготовка мест старта и финиша</a:t>
            </a:r>
            <a:endParaRPr lang="ru-RU" sz="3000" dirty="0"/>
          </a:p>
        </p:txBody>
      </p:sp>
      <p:pic>
        <p:nvPicPr>
          <p:cNvPr id="5123" name="Picture 3" descr="C:\Users\school-ski-5\Desktop\Для презентации\1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632797" cy="31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chool-ski-5\Desktop\Для презентации\_____2-____2015_2_20150123_106958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77" y="3068960"/>
            <a:ext cx="3600400" cy="24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dirty="0"/>
              <a:t>Дистанция может иметь форму круга или овала. Либо составляться из нескольких петель. </a:t>
            </a:r>
          </a:p>
          <a:p>
            <a:r>
              <a:rPr lang="ru-RU" sz="1700" dirty="0" smtClean="0"/>
              <a:t>Простейшая </a:t>
            </a:r>
            <a:r>
              <a:rPr lang="ru-RU" sz="1700" dirty="0"/>
              <a:t>форма трассы, удобная для проведения небольших </a:t>
            </a:r>
            <a:r>
              <a:rPr lang="ru-RU" sz="1700" dirty="0" smtClean="0"/>
              <a:t>соревнований - </a:t>
            </a:r>
            <a:r>
              <a:rPr lang="ru-RU" sz="1700" dirty="0"/>
              <a:t>прямая дистанция с одним поворотом и возвращением по параллельной лыжне. Дистанцию промеряют в одном направлении; обслуживает ее один контроллер.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Дистанция</a:t>
            </a:r>
            <a:endParaRPr lang="ru-RU" dirty="0"/>
          </a:p>
        </p:txBody>
      </p:sp>
      <p:pic>
        <p:nvPicPr>
          <p:cNvPr id="6146" name="Picture 2" descr="C:\Users\school-ski-5\Desktop\Для презентации\650472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19" y="3356992"/>
            <a:ext cx="5602375" cy="31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4041775" cy="5904656"/>
          </a:xfrm>
        </p:spPr>
        <p:txBody>
          <a:bodyPr>
            <a:normAutofit fontScale="62500" lnSpcReduction="20000"/>
          </a:bodyPr>
          <a:lstStyle/>
          <a:p>
            <a:endParaRPr lang="ru-RU" sz="2900" dirty="0" smtClean="0"/>
          </a:p>
          <a:p>
            <a:endParaRPr lang="ru-RU" sz="2900" dirty="0"/>
          </a:p>
          <a:p>
            <a:endParaRPr lang="ru-RU" sz="2900" dirty="0" smtClean="0"/>
          </a:p>
          <a:p>
            <a:r>
              <a:rPr lang="ru-RU" sz="2900" dirty="0" smtClean="0"/>
              <a:t>Промеряя </a:t>
            </a:r>
            <a:r>
              <a:rPr lang="ru-RU" sz="2900" dirty="0"/>
              <a:t>трассу, начальник выбирает места для расстановки контролеров, </a:t>
            </a:r>
            <a:r>
              <a:rPr lang="ru-RU" sz="2900" dirty="0" smtClean="0"/>
              <a:t>и </a:t>
            </a:r>
            <a:r>
              <a:rPr lang="ru-RU" sz="2900" dirty="0"/>
              <a:t>медицинской помощи, расположения связистов с полевыми телефонами или рациями. Намечают схему возможной эвакуации пострадавших лыжников.</a:t>
            </a:r>
          </a:p>
          <a:p>
            <a:r>
              <a:rPr lang="ru-RU" sz="2900" dirty="0"/>
              <a:t>Контролеров расставляют в местах, по возможности укрытых от ветра, на дальних концах петель дистанции, в местах больших скоплений лыжников. Контролер обязан не только записывать номера проходящих лыжников, но и поддерживать порядок на определенном участке лыжни, наблюдать за сохранностью разметки, оказывать первую помощь пострадавшим участникам. </a:t>
            </a:r>
            <a:endParaRPr lang="ru-RU" dirty="0"/>
          </a:p>
        </p:txBody>
      </p:sp>
      <p:pic>
        <p:nvPicPr>
          <p:cNvPr id="7170" name="Picture 2" descr="C:\Users\school-ski-5\Desktop\Для презентации\skis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124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До начала соревнований сверяют все часы, хронометры, по которым будут работать бригады на старте и финише и судья-информатор, поддерживающий с ними связь.</a:t>
            </a:r>
          </a:p>
          <a:p>
            <a:r>
              <a:rPr lang="ru-RU" sz="1600" dirty="0" smtClean="0"/>
              <a:t>За </a:t>
            </a:r>
            <a:r>
              <a:rPr lang="ru-RU" sz="1600" dirty="0"/>
              <a:t>15 мин. до старта по радио сообщают, сколько минут осталось до первого старта, и так повторяют несколько раз. За 4- 5 мин. до старта стартер с флагом и хронометром секретарь стартера со стартовыми протоколами выходят на линию старта, а помощник стартера вызывает в стартовый городок первых 5-8 </a:t>
            </a:r>
            <a:r>
              <a:rPr lang="ru-RU" sz="1600" dirty="0" smtClean="0"/>
              <a:t>участников. </a:t>
            </a:r>
            <a:r>
              <a:rPr lang="ru-RU" sz="1600" dirty="0"/>
              <a:t>Время неявившихся участников </a:t>
            </a:r>
            <a:r>
              <a:rPr lang="ru-RU" sz="1600" dirty="0" smtClean="0"/>
              <a:t>выдерживается. </a:t>
            </a:r>
            <a:r>
              <a:rPr lang="ru-RU" sz="1600" dirty="0"/>
              <a:t>Опоздавший к старту может, отметившись в протоколе у секретаря стартера, принять старт, но время ему зачитывается, значащееся в стартовом </a:t>
            </a:r>
            <a:r>
              <a:rPr lang="ru-RU" sz="1600" dirty="0" smtClean="0"/>
              <a:t>протоколе.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по лыжным гонкам</a:t>
            </a:r>
            <a:endParaRPr lang="ru-RU" dirty="0"/>
          </a:p>
        </p:txBody>
      </p:sp>
      <p:pic>
        <p:nvPicPr>
          <p:cNvPr id="8194" name="Picture 2" descr="C:\Users\school-ski-5\Desktop\Для презентации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054085" cy="2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chool-ski-5\Desktop\Для презентации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1006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Х</a:t>
            </a:r>
            <a:r>
              <a:rPr lang="ru-RU" dirty="0" smtClean="0"/>
              <a:t>ронометрист </a:t>
            </a:r>
            <a:r>
              <a:rPr lang="ru-RU" dirty="0"/>
              <a:t>и его </a:t>
            </a:r>
            <a:r>
              <a:rPr lang="ru-RU" dirty="0" smtClean="0"/>
              <a:t>секретарь фиксируют </a:t>
            </a:r>
            <a:r>
              <a:rPr lang="ru-RU" dirty="0"/>
              <a:t>время. </a:t>
            </a:r>
            <a:r>
              <a:rPr lang="ru-RU" dirty="0" smtClean="0"/>
              <a:t>Другой </a:t>
            </a:r>
            <a:r>
              <a:rPr lang="ru-RU" dirty="0"/>
              <a:t>судья называет номер участника, а его секретарь записывает этот номер в финишный </a:t>
            </a:r>
            <a:r>
              <a:rPr lang="ru-RU" dirty="0" smtClean="0"/>
              <a:t>листок. </a:t>
            </a:r>
            <a:r>
              <a:rPr lang="ru-RU" dirty="0"/>
              <a:t>После заполнения очередных финишных листков, на которые заносит по 10 результатов, один из судей передает их в секретариат для подсчетов. В небольших соревнованиях на финише могут работать и двое судей. Хронометрист называет номер приближающегося участника и его время на финише, секретарь ведет запись этих данных.</a:t>
            </a:r>
          </a:p>
          <a:p>
            <a:r>
              <a:rPr lang="ru-RU" dirty="0"/>
              <a:t>Полученные с финиша результаты в секретариате заносят на карточки участников. Заполненные карточки подкалывают в порядке показанных </a:t>
            </a:r>
            <a:r>
              <a:rPr lang="ru-RU" dirty="0" smtClean="0"/>
              <a:t>результатов</a:t>
            </a:r>
          </a:p>
          <a:p>
            <a:r>
              <a:rPr lang="ru-RU" dirty="0"/>
              <a:t>После финиша последних участников судьи на финише сверяют в</a:t>
            </a:r>
            <a:r>
              <a:rPr lang="ru-RU" dirty="0" smtClean="0"/>
              <a:t>сех </a:t>
            </a:r>
            <a:r>
              <a:rPr lang="ru-RU" dirty="0"/>
              <a:t>стартовавших и финишировавших и, если </a:t>
            </a:r>
            <a:r>
              <a:rPr lang="ru-RU" dirty="0" smtClean="0"/>
              <a:t>они совпадают</a:t>
            </a:r>
            <a:r>
              <a:rPr lang="ru-RU" dirty="0"/>
              <a:t>, докладывают главному судье о закрытии дистанции. В противном случае сообщают начальнику трассы, что не все участники финишировали. Тогда по стартовым протоколам выясняют фамилии и принадлежность к коллективу неявившихся и вызывают представителя команды для оказания помощи в организации поисков. </a:t>
            </a:r>
            <a:endParaRPr lang="ru-RU" dirty="0" smtClean="0"/>
          </a:p>
          <a:p>
            <a:r>
              <a:rPr lang="ru-RU" dirty="0"/>
              <a:t>Представили организаций обязаны немедленно докладывать судейской коллегии о сошедших с дистанции спортсменах. Они не имеют права уходить с соревнований, пока их последний участник не финиширует. Получив от главного судьи сообщение, что все лыжники закончили гонки, начальник трассы и его помощники снимают контролеров. Контролеры собирают разметку и указатели. Вместе с ними начальник трассы проверяет контрольные листы и, убедившись, что все участники прошли дистанцию правильно, докладывает главному судье о том, что трасса закрыта, сдает контрольные листы в секретариат.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Работа судей на финише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943808"/>
              </p:ext>
            </p:extLst>
          </p:nvPr>
        </p:nvGraphicFramePr>
        <p:xfrm>
          <a:off x="1835696" y="1628800"/>
          <a:ext cx="5499101" cy="433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607"/>
                <a:gridCol w="177390"/>
                <a:gridCol w="1016827"/>
                <a:gridCol w="912293"/>
                <a:gridCol w="494159"/>
                <a:gridCol w="864778"/>
                <a:gridCol w="456147"/>
                <a:gridCol w="940802"/>
                <a:gridCol w="304098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Группа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участника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дистанция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№ участника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КАРТОЧКА УЧАСТНИКА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Фамилия_________________________________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Имя_____________________________________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место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Год рождения_____________________________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Разряд___________________________________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Организация_______________________________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разряд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Время финиша________час_______мин______сек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              старта________час_______мин______сек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очки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Результат         ________час_______мин______сек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Гл. секретарь</a:t>
                      </a:r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карточки участника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4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образцы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Сведения о финише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Сведения о приходе номеров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83263164"/>
              </p:ext>
            </p:extLst>
          </p:nvPr>
        </p:nvGraphicFramePr>
        <p:xfrm>
          <a:off x="484722" y="2835792"/>
          <a:ext cx="3292605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293"/>
                <a:gridCol w="720080"/>
                <a:gridCol w="1080120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участника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Время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финиша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547" marR="102547" marT="0" marB="0"/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68226192"/>
              </p:ext>
            </p:extLst>
          </p:nvPr>
        </p:nvGraphicFramePr>
        <p:xfrm>
          <a:off x="5298699" y="2825315"/>
          <a:ext cx="2737485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25"/>
                <a:gridCol w="18897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участника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3196" y="1930054"/>
            <a:ext cx="263565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О финише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№_______	</a:t>
            </a:r>
            <a:r>
              <a:rPr lang="ru-RU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Секретарь__________________________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98699" y="1820129"/>
            <a:ext cx="30762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Приход номеров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Судья__________________________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листа_________Группа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753749" y="1481138"/>
          <a:ext cx="3636502" cy="47976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1607"/>
                <a:gridCol w="705249"/>
                <a:gridCol w="191607"/>
                <a:gridCol w="705249"/>
                <a:gridCol w="193960"/>
                <a:gridCol w="705249"/>
                <a:gridCol w="238332"/>
                <a:gridCol w="705249"/>
              </a:tblGrid>
              <a:tr h="290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участника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 п/п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участника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 п/п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участника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 п/п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участника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 anchor="ctr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  <a:tr h="169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05" marR="36305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43808" y="647001"/>
            <a:ext cx="361304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контролера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Особое внимание следует </a:t>
            </a:r>
            <a:r>
              <a:rPr lang="ru-RU" sz="2000" dirty="0" smtClean="0"/>
              <a:t>уделять </a:t>
            </a:r>
            <a:r>
              <a:rPr lang="ru-RU" sz="2000" dirty="0"/>
              <a:t>планированию </a:t>
            </a:r>
            <a:r>
              <a:rPr lang="ru-RU" sz="2000" dirty="0" smtClean="0"/>
              <a:t>времени </a:t>
            </a:r>
            <a:r>
              <a:rPr lang="ru-RU" sz="2000" dirty="0"/>
              <a:t>проведения соревнований. Участникам, судьям и зрителям приходится долго находиться на открытом воздухе, иногда при довольно низкой температуре. Поэтому и требуется точно рассчитать часы начала соревнований, стартов на отдельных дистанциях, чтобы по возможности уплотнить время проведения гонок.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3598292" cy="2395230"/>
          </a:xfrm>
        </p:spPr>
      </p:pic>
    </p:spTree>
    <p:extLst>
      <p:ext uri="{BB962C8B-B14F-4D97-AF65-F5344CB8AC3E}">
        <p14:creationId xmlns:p14="http://schemas.microsoft.com/office/powerpoint/2010/main" val="8155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314595"/>
          </a:xfrm>
        </p:spPr>
        <p:txBody>
          <a:bodyPr/>
          <a:lstStyle/>
          <a:p>
            <a:r>
              <a:rPr lang="ru-RU" sz="2400" dirty="0" smtClean="0"/>
              <a:t>Правила соревнований по лыжным гонкам доступны на сайте Федерации лыжных гонок России: </a:t>
            </a:r>
            <a:r>
              <a:rPr lang="ru-RU" sz="2000" u="sng" dirty="0">
                <a:hlinkClick r:id="rId2"/>
              </a:rPr>
              <a:t>http://</a:t>
            </a:r>
            <a:r>
              <a:rPr lang="ru-RU" sz="2000" u="sng" dirty="0" smtClean="0">
                <a:hlinkClick r:id="rId2"/>
              </a:rPr>
              <a:t>www.flgr.ru/files/publications/multi/2506/1.pdf</a:t>
            </a:r>
            <a:endParaRPr lang="ru-RU" sz="2000" u="sng" dirty="0" smtClean="0"/>
          </a:p>
          <a:p>
            <a:pPr algn="just"/>
            <a:r>
              <a:rPr lang="ru-RU" sz="2400" dirty="0" smtClean="0"/>
              <a:t>Остальная необходимая информация по проведению соревнований на </a:t>
            </a:r>
            <a:r>
              <a:rPr lang="ru-RU" sz="2400" smtClean="0"/>
              <a:t>сайте СШОР </a:t>
            </a:r>
            <a:r>
              <a:rPr lang="ru-RU" sz="2400" dirty="0" smtClean="0"/>
              <a:t>№5 по лыжным видам спорта </a:t>
            </a:r>
            <a:r>
              <a:rPr lang="ru-RU" sz="2400" dirty="0" err="1" smtClean="0"/>
              <a:t>г.Челябинска</a:t>
            </a:r>
            <a:r>
              <a:rPr lang="ru-RU" sz="2400" dirty="0" smtClean="0"/>
              <a:t>:         </a:t>
            </a:r>
            <a:r>
              <a:rPr lang="en-US" sz="2400" dirty="0">
                <a:hlinkClick r:id="rId3"/>
              </a:rPr>
              <a:t>http://www.ski-5chel.ru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в разделе «Проведение соревнований»</a:t>
            </a:r>
            <a:endParaRPr lang="ru-RU" sz="2400" dirty="0"/>
          </a:p>
        </p:txBody>
      </p:sp>
      <p:pic>
        <p:nvPicPr>
          <p:cNvPr id="9218" name="Picture 2" descr="C:\Users\school-ski-5\Desktop\Для презентации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27627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Состав ГСК: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Главный судья</a:t>
            </a:r>
          </a:p>
          <a:p>
            <a:r>
              <a:rPr lang="ru-RU" dirty="0" smtClean="0"/>
              <a:t>Зам. гл. судьи</a:t>
            </a:r>
          </a:p>
          <a:p>
            <a:r>
              <a:rPr lang="ru-RU" dirty="0" smtClean="0"/>
              <a:t>Главный секретарь</a:t>
            </a:r>
          </a:p>
          <a:p>
            <a:r>
              <a:rPr lang="ru-RU" dirty="0" smtClean="0"/>
              <a:t>Зам. гл. секретаря</a:t>
            </a:r>
          </a:p>
          <a:p>
            <a:r>
              <a:rPr lang="ru-RU" dirty="0" smtClean="0"/>
              <a:t>Зам. гл. судьи по трассам</a:t>
            </a:r>
          </a:p>
          <a:p>
            <a:r>
              <a:rPr lang="ru-RU" dirty="0" smtClean="0"/>
              <a:t>Начальник службы </a:t>
            </a:r>
          </a:p>
          <a:p>
            <a:pPr marL="109728" indent="0">
              <a:buNone/>
            </a:pPr>
            <a:r>
              <a:rPr lang="ru-RU" dirty="0" smtClean="0"/>
              <a:t>хронометража и </a:t>
            </a:r>
          </a:p>
          <a:p>
            <a:pPr marL="109728" indent="0">
              <a:buNone/>
            </a:pPr>
            <a:r>
              <a:rPr lang="ru-RU" dirty="0" smtClean="0"/>
              <a:t>обработки результатов</a:t>
            </a:r>
          </a:p>
          <a:p>
            <a:r>
              <a:rPr lang="ru-RU" dirty="0" smtClean="0"/>
              <a:t>Старший судья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5759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Сведения </a:t>
            </a:r>
            <a:r>
              <a:rPr lang="ru-RU" dirty="0"/>
              <a:t>о каждом состязании излагаются в </a:t>
            </a:r>
            <a:r>
              <a:rPr lang="ru-RU" u="sng" dirty="0"/>
              <a:t>положении о соревновании</a:t>
            </a:r>
            <a:r>
              <a:rPr lang="ru-RU" dirty="0"/>
              <a:t>, которое и является основным документом для участвующих </a:t>
            </a:r>
            <a:r>
              <a:rPr lang="ru-RU" dirty="0" smtClean="0"/>
              <a:t>организаций.</a:t>
            </a:r>
          </a:p>
          <a:p>
            <a:pPr marL="109728" indent="0">
              <a:buNone/>
            </a:pPr>
            <a:r>
              <a:rPr lang="ru-RU" dirty="0"/>
              <a:t>В положении указывается:</a:t>
            </a:r>
          </a:p>
          <a:p>
            <a:r>
              <a:rPr lang="ru-RU" dirty="0"/>
              <a:t>1. Наименование соревнования</a:t>
            </a:r>
          </a:p>
          <a:p>
            <a:r>
              <a:rPr lang="ru-RU" dirty="0"/>
              <a:t>2. Цели и задачи</a:t>
            </a:r>
          </a:p>
          <a:p>
            <a:r>
              <a:rPr lang="ru-RU" dirty="0"/>
              <a:t>3. Место и время проведения</a:t>
            </a:r>
          </a:p>
          <a:p>
            <a:r>
              <a:rPr lang="ru-RU" dirty="0"/>
              <a:t>4. Руководство подготовкой и проведением соревнования</a:t>
            </a:r>
          </a:p>
          <a:p>
            <a:r>
              <a:rPr lang="ru-RU" dirty="0"/>
              <a:t>5. Участники (организации, допускаемые к соревнованиям, возраст участников, спортивный разряд, ДСО).</a:t>
            </a:r>
          </a:p>
          <a:p>
            <a:r>
              <a:rPr lang="ru-RU" dirty="0"/>
              <a:t>6. Программа по дням</a:t>
            </a:r>
          </a:p>
          <a:p>
            <a:r>
              <a:rPr lang="ru-RU" dirty="0"/>
              <a:t>7. Порядок определения победителей в личном и командном зачетах.</a:t>
            </a:r>
          </a:p>
          <a:p>
            <a:r>
              <a:rPr lang="ru-RU" dirty="0"/>
              <a:t>8. Порядок награждения </a:t>
            </a:r>
            <a:r>
              <a:rPr lang="ru-RU" dirty="0" smtClean="0"/>
              <a:t>победителей</a:t>
            </a:r>
            <a:endParaRPr lang="ru-RU" dirty="0"/>
          </a:p>
          <a:p>
            <a:r>
              <a:rPr lang="ru-RU" dirty="0"/>
              <a:t>9. Условия приема участников (в междугородных соревнованиях)</a:t>
            </a:r>
          </a:p>
          <a:p>
            <a:r>
              <a:rPr lang="ru-RU" dirty="0"/>
              <a:t>10. Сроки и порядок подачи заявок. Форма заявки.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соревнований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Успех проведения лыжных соревнований в значительной мере зависит от организации подготовительной работы. Фактически она начинается с момента опубликования положения о соревнованиях. С этого времени ведется подготовка участников в спортивных организациях; учебно-тренировочная работа планируется с учетом срока и программы соревнований, комплектуется и планируется команда.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проведению соревнований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9201"/>
            <a:ext cx="8229600" cy="4525963"/>
          </a:xfrm>
        </p:spPr>
        <p:txBody>
          <a:bodyPr/>
          <a:lstStyle/>
          <a:p>
            <a:r>
              <a:rPr lang="ru-RU" sz="2000" dirty="0"/>
              <a:t>Лица, на которых возложена ответственность за организацию и проведение соревнования, разрабатывают подробный план работы, в котором предусматриваются: материально-массовая работа по популяризации мероприятия, вопросы медицинского обслуживания и работы судейской коллегии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051" name="Picture 3" descr="C:\Users\school-ski-5\Desktop\Для презентации\2015-03-06_15-56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84976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ool-ski-5\Desktop\Для презентации\1419769752_0q4a1735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3619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Для приема и оформления участников создается мандатная комиссия, проверяющая соответствие заявок положению о соревновании.</a:t>
            </a:r>
          </a:p>
          <a:p>
            <a:r>
              <a:rPr lang="ru-RU" dirty="0"/>
              <a:t>В период проведения соревнования оргкомитет разбирает протесты представителей команд и принимает окончательные решения по возникшим вопросам.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204864"/>
            <a:ext cx="3568576" cy="2304256"/>
          </a:xfrm>
        </p:spPr>
      </p:pic>
    </p:spTree>
    <p:extLst>
      <p:ext uri="{BB962C8B-B14F-4D97-AF65-F5344CB8AC3E}">
        <p14:creationId xmlns:p14="http://schemas.microsoft.com/office/powerpoint/2010/main" val="7616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 лыжных гонках применяются две формы жеребьевки - общая и групповая.</a:t>
            </a:r>
            <a:br>
              <a:rPr lang="ru-RU" sz="1600" dirty="0"/>
            </a:br>
            <a:r>
              <a:rPr lang="ru-RU" sz="1600" dirty="0"/>
              <a:t>Первая из них обычно проводится на соревнованиях небольшого масштаба, и порядок старта при этом определяется без выделения отдельных групп. </a:t>
            </a:r>
            <a:endParaRPr lang="ru-RU" sz="1600" dirty="0" smtClean="0"/>
          </a:p>
          <a:p>
            <a:r>
              <a:rPr lang="ru-RU" sz="1600" dirty="0"/>
              <a:t>На основании результатов жеребьевки секретариат судейской коллегии составляет стартовые протоколы. В протокол в порядке, определенном жеребьевкой, заносятся фамилии и имена участников, их стартовый номер и время старта.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лыжных гонках чаще всего </a:t>
            </a:r>
            <a:r>
              <a:rPr lang="ru-RU" sz="1600" dirty="0" smtClean="0"/>
              <a:t>применяется раздельный старт через 30 сек. </a:t>
            </a:r>
            <a:r>
              <a:rPr lang="ru-RU" sz="1600" dirty="0" err="1" smtClean="0"/>
              <a:t>Масстарт</a:t>
            </a:r>
            <a:r>
              <a:rPr lang="ru-RU" sz="1600" dirty="0" smtClean="0"/>
              <a:t> </a:t>
            </a:r>
            <a:r>
              <a:rPr lang="ru-RU" sz="1600" dirty="0"/>
              <a:t>более удобен для судей, так как облегчает подсчет показанных результатов, - </a:t>
            </a:r>
            <a:r>
              <a:rPr lang="ru-RU" sz="1600" dirty="0" smtClean="0"/>
              <a:t>все участники стартуют одновременно и время </a:t>
            </a:r>
            <a:r>
              <a:rPr lang="ru-RU" sz="1600" dirty="0"/>
              <a:t>финиша </a:t>
            </a:r>
            <a:r>
              <a:rPr lang="ru-RU" sz="1600" dirty="0" smtClean="0"/>
              <a:t>считается результатом. </a:t>
            </a:r>
            <a:endParaRPr lang="ru-RU" sz="1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Жеребьевка и формирование стартовых протоколов</a:t>
            </a:r>
            <a:endParaRPr lang="ru-RU" dirty="0"/>
          </a:p>
        </p:txBody>
      </p:sp>
      <p:pic>
        <p:nvPicPr>
          <p:cNvPr id="1027" name="Picture 3" descr="C:\Users\school-ski-5\Desktop\Для презентации\sp-liz-mas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23" y="4653136"/>
            <a:ext cx="4720622" cy="19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dirty="0"/>
              <a:t>Заготовку судейского инвентаря следует начинать заблаговременно, так как часть его приходится готовить своими силами, </a:t>
            </a:r>
            <a:r>
              <a:rPr lang="ru-RU" dirty="0" smtClean="0"/>
              <a:t>например </a:t>
            </a:r>
            <a:r>
              <a:rPr lang="ru-RU" dirty="0"/>
              <a:t>плакаты, доски для размещения объявлений и флажки для разметки дистанций.</a:t>
            </a:r>
          </a:p>
          <a:p>
            <a:pPr marL="109728" indent="0">
              <a:buNone/>
            </a:pPr>
            <a:r>
              <a:rPr lang="ru-RU" dirty="0"/>
              <a:t>Примерный перечень </a:t>
            </a:r>
            <a:r>
              <a:rPr lang="ru-RU" dirty="0" smtClean="0"/>
              <a:t>инвентаря:</a:t>
            </a:r>
            <a:endParaRPr lang="ru-RU" dirty="0"/>
          </a:p>
          <a:p>
            <a:r>
              <a:rPr lang="ru-RU" dirty="0" smtClean="0"/>
              <a:t>Флажки </a:t>
            </a:r>
            <a:r>
              <a:rPr lang="ru-RU" dirty="0"/>
              <a:t>для разметки дистанции гонок (80-100 штук на 1 км);</a:t>
            </a:r>
          </a:p>
          <a:p>
            <a:r>
              <a:rPr lang="ru-RU" dirty="0" smtClean="0"/>
              <a:t>Флаги </a:t>
            </a:r>
            <a:r>
              <a:rPr lang="ru-RU" dirty="0"/>
              <a:t>(высотой 1 м) для ограждения дистанции внутри стартового городка;</a:t>
            </a:r>
          </a:p>
          <a:p>
            <a:r>
              <a:rPr lang="ru-RU" dirty="0" smtClean="0"/>
              <a:t>Знамена </a:t>
            </a:r>
            <a:r>
              <a:rPr lang="ru-RU" dirty="0"/>
              <a:t>и флаги оформления, лозунги;</a:t>
            </a:r>
          </a:p>
          <a:p>
            <a:r>
              <a:rPr lang="ru-RU" dirty="0" smtClean="0"/>
              <a:t>Указатели </a:t>
            </a:r>
            <a:r>
              <a:rPr lang="ru-RU" dirty="0"/>
              <a:t>километража на дистанциях гонок;</a:t>
            </a:r>
          </a:p>
          <a:p>
            <a:r>
              <a:rPr lang="ru-RU" dirty="0" smtClean="0"/>
              <a:t>Плакаты </a:t>
            </a:r>
            <a:r>
              <a:rPr lang="ru-RU" dirty="0"/>
              <a:t>«СТАРТ» и «ФИНИШ» со стойками;</a:t>
            </a:r>
          </a:p>
          <a:p>
            <a:r>
              <a:rPr lang="ru-RU" dirty="0" smtClean="0"/>
              <a:t>Доски </a:t>
            </a:r>
            <a:r>
              <a:rPr lang="ru-RU" dirty="0"/>
              <a:t>объявлений и схемы дистанции гонок;</a:t>
            </a:r>
          </a:p>
          <a:p>
            <a:r>
              <a:rPr lang="ru-RU" dirty="0" smtClean="0"/>
              <a:t>Бечевка </a:t>
            </a:r>
            <a:r>
              <a:rPr lang="ru-RU" dirty="0"/>
              <a:t>с флажками для ограждения отдельных дистанций гонок и канат для ограждения стартового городка;</a:t>
            </a:r>
          </a:p>
          <a:p>
            <a:r>
              <a:rPr lang="ru-RU" dirty="0" smtClean="0"/>
              <a:t>Рулетка </a:t>
            </a:r>
            <a:r>
              <a:rPr lang="ru-RU" dirty="0"/>
              <a:t>и измерительный трос длиной 50 метров;</a:t>
            </a:r>
          </a:p>
          <a:p>
            <a:r>
              <a:rPr lang="ru-RU" dirty="0" smtClean="0"/>
              <a:t>Фанерки </a:t>
            </a:r>
            <a:r>
              <a:rPr lang="ru-RU" dirty="0"/>
              <a:t>и папки для судей и контролеров;</a:t>
            </a:r>
          </a:p>
          <a:p>
            <a:r>
              <a:rPr lang="ru-RU" dirty="0" smtClean="0"/>
              <a:t>Нагрудные </a:t>
            </a:r>
            <a:r>
              <a:rPr lang="ru-RU" dirty="0"/>
              <a:t>номера участников (нагрудные);</a:t>
            </a:r>
          </a:p>
          <a:p>
            <a:r>
              <a:rPr lang="ru-RU" dirty="0" smtClean="0"/>
              <a:t>Повязки </a:t>
            </a:r>
            <a:r>
              <a:rPr lang="ru-RU" dirty="0"/>
              <a:t>для судей, </a:t>
            </a:r>
            <a:r>
              <a:rPr lang="ru-RU" dirty="0" smtClean="0"/>
              <a:t>манишки;</a:t>
            </a:r>
            <a:endParaRPr lang="ru-RU" dirty="0"/>
          </a:p>
          <a:p>
            <a:r>
              <a:rPr lang="ru-RU" dirty="0" smtClean="0"/>
              <a:t>Портативные </a:t>
            </a:r>
            <a:r>
              <a:rPr lang="ru-RU" dirty="0" err="1"/>
              <a:t>радиомегафоны</a:t>
            </a:r>
            <a:r>
              <a:rPr lang="ru-RU" dirty="0"/>
              <a:t>;</a:t>
            </a:r>
          </a:p>
          <a:p>
            <a:r>
              <a:rPr lang="ru-RU" dirty="0" smtClean="0"/>
              <a:t>Судейские </a:t>
            </a:r>
            <a:r>
              <a:rPr lang="ru-RU" dirty="0"/>
              <a:t>флажки для отмашки;</a:t>
            </a:r>
          </a:p>
          <a:p>
            <a:r>
              <a:rPr lang="ru-RU" dirty="0" smtClean="0"/>
              <a:t>Бланки </a:t>
            </a:r>
            <a:r>
              <a:rPr lang="ru-RU" dirty="0"/>
              <a:t>судейских </a:t>
            </a:r>
            <a:r>
              <a:rPr lang="ru-RU" dirty="0" smtClean="0"/>
              <a:t>документов; </a:t>
            </a:r>
          </a:p>
          <a:p>
            <a:r>
              <a:rPr lang="ru-RU" dirty="0" smtClean="0"/>
              <a:t>Канцелярские </a:t>
            </a:r>
            <a:r>
              <a:rPr lang="ru-RU" dirty="0"/>
              <a:t>принадлежности</a:t>
            </a:r>
            <a:r>
              <a:rPr lang="ru-RU" dirty="0" smtClean="0"/>
              <a:t>;       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обеспечение соревнований</a:t>
            </a:r>
            <a:endParaRPr lang="ru-RU" dirty="0"/>
          </a:p>
        </p:txBody>
      </p:sp>
      <p:pic>
        <p:nvPicPr>
          <p:cNvPr id="4098" name="Picture 2" descr="C:\Users\school-ski-5\Desktop\Для презентации\image-22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411463" cy="22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Выбором трасс для гонок руководит </a:t>
            </a:r>
            <a:r>
              <a:rPr lang="ru-RU" dirty="0" smtClean="0"/>
              <a:t>начальник </a:t>
            </a:r>
            <a:r>
              <a:rPr lang="ru-RU" dirty="0"/>
              <a:t>дистанции. Он должен сочетать в себе качества опытного лыжника и судьи, хорошо знать местность. Трудность трассы должна соответствовать спортивной квалификации участников, причем самая сложная трасса должна быть не опасной.</a:t>
            </a:r>
          </a:p>
          <a:p>
            <a:r>
              <a:rPr lang="ru-RU" dirty="0"/>
              <a:t>Трассу точно промеряют.</a:t>
            </a:r>
          </a:p>
          <a:p>
            <a:r>
              <a:rPr lang="ru-RU" dirty="0"/>
              <a:t>Все дистанции начинаются в стартовом городке, расположенном вблизи места размещения участников. Если нет постоянного специально оборудованного городка, то необходимо подобрать ровную площадку, по возможности закрытую от ветра: длиной 100-150 метров, шириной 50-60 метров. Такие размеры позволяют проложить три стартовые и три финишные лыжни и давать одновременный старт 25-30 </a:t>
            </a:r>
            <a:r>
              <a:rPr lang="ru-RU" dirty="0" smtClean="0"/>
              <a:t>участникам.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мест соревнований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</TotalTime>
  <Words>1384</Words>
  <Application>Microsoft Office PowerPoint</Application>
  <PresentationFormat>Экран (4:3)</PresentationFormat>
  <Paragraphs>400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  Организация и проведение соревнований по лыжным гонкам </vt:lpstr>
      <vt:lpstr>     Состав ГСК:</vt:lpstr>
      <vt:lpstr>Планирование соревнований</vt:lpstr>
      <vt:lpstr>Подготовка к проведению соревнований</vt:lpstr>
      <vt:lpstr>Презентация PowerPoint</vt:lpstr>
      <vt:lpstr>Презентация PowerPoint</vt:lpstr>
      <vt:lpstr>Жеребьевка и формирование стартовых протоколов</vt:lpstr>
      <vt:lpstr>Материально-техническое обеспечение соревнований</vt:lpstr>
      <vt:lpstr>Подготовка мест соревнований</vt:lpstr>
      <vt:lpstr>Подготовка мест старта и финиша</vt:lpstr>
      <vt:lpstr>Дистанция</vt:lpstr>
      <vt:lpstr>Презентация PowerPoint</vt:lpstr>
      <vt:lpstr>Соревнования по лыжным гонкам</vt:lpstr>
      <vt:lpstr>Работа судей на финише</vt:lpstr>
      <vt:lpstr>Образец карточки участника</vt:lpstr>
      <vt:lpstr>образцы</vt:lpstr>
      <vt:lpstr>Презентация PowerPoint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соревнований по лыжным гонкам</dc:title>
  <dc:creator>school-ski-5</dc:creator>
  <cp:lastModifiedBy>school-ski-5</cp:lastModifiedBy>
  <cp:revision>25</cp:revision>
  <cp:lastPrinted>2015-12-09T09:50:09Z</cp:lastPrinted>
  <dcterms:created xsi:type="dcterms:W3CDTF">2015-12-08T05:37:43Z</dcterms:created>
  <dcterms:modified xsi:type="dcterms:W3CDTF">2017-11-01T10:52:39Z</dcterms:modified>
</cp:coreProperties>
</file>